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86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269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4" r:id="rId44"/>
    <p:sldId id="305" r:id="rId45"/>
  </p:sldIdLst>
  <p:sldSz cx="9144000" cy="6858000" type="screen4x3"/>
  <p:notesSz cx="9236075" cy="6950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FF"/>
    <a:srgbClr val="990000"/>
    <a:srgbClr val="FF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94" autoAdjust="0"/>
    <p:restoredTop sz="94683" autoAdjust="0"/>
  </p:normalViewPr>
  <p:slideViewPr>
    <p:cSldViewPr>
      <p:cViewPr varScale="1">
        <p:scale>
          <a:sx n="74" d="100"/>
          <a:sy n="74" d="100"/>
        </p:scale>
        <p:origin x="-9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2930" cy="34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algn="l" defTabSz="924967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3145" y="0"/>
            <a:ext cx="4002930" cy="34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algn="r" defTabSz="924967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02257"/>
            <a:ext cx="4002930" cy="34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l" defTabSz="924967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3145" y="6602257"/>
            <a:ext cx="4002930" cy="34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r" defTabSz="924967">
              <a:defRPr sz="1200" smtClean="0"/>
            </a:lvl1pPr>
          </a:lstStyle>
          <a:p>
            <a:pPr>
              <a:defRPr/>
            </a:pPr>
            <a:fld id="{C07D5E16-0D10-48B8-B867-3AFEDB1D3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930" cy="34781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569" y="0"/>
            <a:ext cx="4002930" cy="34781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 smtClean="0"/>
            </a:lvl1pPr>
          </a:lstStyle>
          <a:p>
            <a:pPr>
              <a:defRPr/>
            </a:pPr>
            <a:fld id="{F1CF16F4-6E71-4D0E-A920-E24AE168DD74}" type="datetimeFigureOut">
              <a:rPr lang="en-US"/>
              <a:pPr>
                <a:defRPr/>
              </a:pPr>
              <a:t>2/3/2010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9725" y="520700"/>
            <a:ext cx="34766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239" y="3301916"/>
            <a:ext cx="7387598" cy="3127219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0683"/>
            <a:ext cx="4002930" cy="347819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569" y="6600683"/>
            <a:ext cx="4002930" cy="347819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0BC9F15-0598-414F-8165-3D1D4E0FE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DC01F0-2945-4307-92B5-010591F9AE2C}" type="slidenum">
              <a:rPr lang="en-US"/>
              <a:pPr/>
              <a:t>43</a:t>
            </a:fld>
            <a:endParaRPr lang="en-US"/>
          </a:p>
        </p:txBody>
      </p:sp>
      <p:sp>
        <p:nvSpPr>
          <p:cNvPr id="39939" name="AutoShape 2"/>
          <p:cNvSpPr>
            <a:spLocks noChangeArrowheads="1"/>
          </p:cNvSpPr>
          <p:nvPr/>
        </p:nvSpPr>
        <p:spPr bwMode="auto">
          <a:xfrm>
            <a:off x="2886274" y="528810"/>
            <a:ext cx="3463528" cy="2606278"/>
          </a:xfrm>
          <a:prstGeom prst="roundRect">
            <a:avLst>
              <a:gd name="adj" fmla="val 60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763" tIns="45382" rIns="90763" bIns="45382" anchor="ctr"/>
          <a:lstStyle/>
          <a:p>
            <a:endParaRPr lang="en-US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24239" y="3301916"/>
            <a:ext cx="7381289" cy="312721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8F0CC-B390-43F1-9365-966A7745E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0123-50A1-4E69-A3AE-ED16AAA0D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7E373-3E41-4C7C-9305-45574D97C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1E602-6B4E-4876-8401-45A20E4A1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E7C97-9E1D-401A-86CE-C2A7990A3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3F217-8B69-425C-A94E-4F4156EF7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3393C-D64C-4C93-A938-148600378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12497-2C37-4484-8DF1-2D945F4B0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B3A1E-2B12-4A42-9214-EB56D030D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9289-F07D-4DD8-BB10-8D749ABBA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FCB06-521B-4925-8A3C-02A8EB7EC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D124-E78C-4968-BB63-C29663C21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F815F-86CA-40AB-AE61-F00435238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531CC9B-4077-42EC-9F85-131A075B4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Nekton – adaptations, populations &amp; </a:t>
            </a:r>
            <a:br>
              <a:rPr lang="en-US" dirty="0" smtClean="0"/>
            </a:br>
            <a:r>
              <a:rPr lang="en-US" dirty="0" smtClean="0"/>
              <a:t>				communities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44488" y="-685800"/>
            <a:ext cx="8572500" cy="3429000"/>
            <a:chOff x="0" y="2160"/>
            <a:chExt cx="5400" cy="2160"/>
          </a:xfrm>
        </p:grpSpPr>
        <p:sp>
          <p:nvSpPr>
            <p:cNvPr id="19467" name="Rectangle 4"/>
            <p:cNvSpPr>
              <a:spLocks noChangeArrowheads="1"/>
            </p:cNvSpPr>
            <p:nvPr/>
          </p:nvSpPr>
          <p:spPr bwMode="auto">
            <a:xfrm>
              <a:off x="0" y="2160"/>
              <a:ext cx="540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9468" name="Group 5"/>
            <p:cNvGrpSpPr>
              <a:grpSpLocks/>
            </p:cNvGrpSpPr>
            <p:nvPr/>
          </p:nvGrpSpPr>
          <p:grpSpPr bwMode="auto">
            <a:xfrm>
              <a:off x="0" y="2160"/>
              <a:ext cx="0" cy="0"/>
              <a:chOff x="0" y="2160"/>
              <a:chExt cx="0" cy="0"/>
            </a:xfrm>
          </p:grpSpPr>
          <p:sp>
            <p:nvSpPr>
              <p:cNvPr id="19469" name="Rectangle 6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0" cy="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470" name="Group 7"/>
              <p:cNvGrpSpPr>
                <a:grpSpLocks/>
              </p:cNvGrpSpPr>
              <p:nvPr/>
            </p:nvGrpSpPr>
            <p:grpSpPr bwMode="auto">
              <a:xfrm>
                <a:off x="0" y="2160"/>
                <a:ext cx="0" cy="0"/>
                <a:chOff x="0" y="2160"/>
                <a:chExt cx="0" cy="0"/>
              </a:xfrm>
            </p:grpSpPr>
            <p:sp>
              <p:nvSpPr>
                <p:cNvPr id="19471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0" cy="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472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0" cy="0"/>
                </a:xfrm>
                <a:prstGeom prst="rect">
                  <a:avLst/>
                </a:prstGeom>
                <a:solidFill>
                  <a:srgbClr val="000000"/>
                </a:solidFill>
                <a:ln w="7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411480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411480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462" name="Picture 12" descr="orangeroug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35052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3" descr="johnd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1700"/>
            <a:ext cx="36576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4" descr="hadd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0800"/>
            <a:ext cx="43084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5" descr="albaco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3163" y="4270375"/>
            <a:ext cx="543083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6" descr="ocean sunfis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1600200"/>
            <a:ext cx="44958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CC3300"/>
                </a:solidFill>
              </a:rPr>
              <a:t>Adaptations of Oceanic Nekton contd.</a:t>
            </a: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457200" y="11430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/>
              <a:t>Buoyancy contd.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accent2"/>
                </a:solidFill>
              </a:rPr>
              <a:t>Hydrodynamic mechanisms for producing buoyancy during movement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/>
              <a:t>Lifting surfaces in the anterior region (pectoral fins, flippers)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/>
              <a:t>Heterocercal tail (upper lope is larger than lower lobe)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/>
              <a:t>More primitive fishes tend to have hydrodynamic adaptations to create lift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/>
              <a:t>More advanced fishes appear to evolve static or passive means to achieve neutral buoyancy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03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CC3300"/>
                </a:solidFill>
              </a:rPr>
              <a:t>Various Tail and Fin Shapes in Fishes Showing the Lift Provided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52400" y="2438400"/>
            <a:ext cx="3397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/>
              <a:t>Force by Pectoral fins</a:t>
            </a:r>
          </a:p>
          <a:p>
            <a:pPr marL="342900" indent="-342900">
              <a:buFontTx/>
              <a:buAutoNum type="alphaLcPeriod"/>
            </a:pPr>
            <a:r>
              <a:rPr lang="en-US"/>
              <a:t>Force due to residual wt.</a:t>
            </a:r>
          </a:p>
          <a:p>
            <a:pPr marL="342900" indent="-342900">
              <a:buFontTx/>
              <a:buAutoNum type="alphaLcPeriod"/>
            </a:pPr>
            <a:r>
              <a:rPr lang="en-US"/>
              <a:t>Force provided by caudal fin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3300"/>
                </a:solidFill>
              </a:rPr>
              <a:t>Adaptation to Locomotion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Adaptation to create propulsive force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Undulation of the body</a:t>
            </a:r>
            <a:r>
              <a:rPr lang="en-US" smtClean="0"/>
              <a:t> from side to side due to alternate contractions of the body muscles (fishes)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Tail movement are up and down in </a:t>
            </a:r>
            <a:r>
              <a:rPr lang="en-US" smtClean="0">
                <a:solidFill>
                  <a:schemeClr val="accent2"/>
                </a:solidFill>
              </a:rPr>
              <a:t>whales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Undulation of the fins</a:t>
            </a:r>
            <a:r>
              <a:rPr lang="en-US" smtClean="0"/>
              <a:t>: body remains stationary while fins are moved to effect forward motion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CC3300"/>
                </a:solidFill>
              </a:rPr>
              <a:t>Fast swimming fishes with the characteristic lunate tail and narrow peduncle</a:t>
            </a:r>
          </a:p>
        </p:txBody>
      </p:sp>
      <p:pic>
        <p:nvPicPr>
          <p:cNvPr id="34819" name="Picture 5" descr="03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2117725" y="2398713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Tuna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5410200" y="23622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Sailfish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CC3300"/>
                </a:solidFill>
              </a:rPr>
              <a:t>Propulsion in an elongated fish and a stubby fish</a:t>
            </a:r>
          </a:p>
        </p:txBody>
      </p:sp>
      <p:pic>
        <p:nvPicPr>
          <p:cNvPr id="35843" name="Picture 5" descr="03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6765925" y="506571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Faster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6765925" y="2779713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Slower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3300"/>
                </a:solidFill>
              </a:rPr>
              <a:t>Fishes using fins for locomotion</a:t>
            </a:r>
          </a:p>
        </p:txBody>
      </p:sp>
      <p:pic>
        <p:nvPicPr>
          <p:cNvPr id="36867" name="Picture 5" descr="03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1889125" y="2093913"/>
            <a:ext cx="178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Ocean Sunfish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5486400" y="21336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Manta ray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10600" cy="792162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C3300"/>
                </a:solidFill>
              </a:rPr>
              <a:t>Surface of Resistance and Body Shape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Three Types of Resistance to Movement: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Frictional Resistance</a:t>
            </a:r>
            <a:r>
              <a:rPr lang="en-US" sz="2400" smtClean="0"/>
              <a:t>:  Drag is proportional to the amount of surface area in contact with the water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Form Resistance</a:t>
            </a:r>
            <a:r>
              <a:rPr lang="en-US" sz="2400" smtClean="0"/>
              <a:t>:  Drag is proportional to the cross-sectional area of the object in contact with the water 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 </a:t>
            </a:r>
            <a:r>
              <a:rPr lang="en-US" sz="2400" smtClean="0">
                <a:solidFill>
                  <a:schemeClr val="accent2"/>
                </a:solidFill>
              </a:rPr>
              <a:t>Induced Drag (Turbulence</a:t>
            </a:r>
            <a:r>
              <a:rPr lang="en-US" sz="2400" smtClean="0"/>
              <a:t>): Flow around small animals or slow, large ones is usually smooth (</a:t>
            </a:r>
            <a:r>
              <a:rPr lang="en-US" sz="2400" smtClean="0">
                <a:solidFill>
                  <a:schemeClr val="accent2"/>
                </a:solidFill>
              </a:rPr>
              <a:t>laminar flow</a:t>
            </a:r>
            <a:r>
              <a:rPr lang="en-US" sz="2400" smtClean="0"/>
              <a:t>); laminar flow is disrupted with increasing speed forming vortices &amp; eddies thereby increasing drag; streamlined bodies (e.g. whales, dolphins, tunas) provide the lowest resistance   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CC3300"/>
                </a:solidFill>
              </a:rPr>
              <a:t>Drag forces on variously shaped objects moving through water</a:t>
            </a:r>
          </a:p>
        </p:txBody>
      </p:sp>
      <p:pic>
        <p:nvPicPr>
          <p:cNvPr id="39939" name="Picture 5" descr="03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858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2209800" y="21336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 flat Disk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3810000" y="21336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A Cylinder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5410200" y="213360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 teardrop-shaped object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3300"/>
                </a:solidFill>
              </a:rPr>
              <a:t>Streamlined Body (e.g. Tuna)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eaLnBrk="1" hangingPunct="1"/>
            <a:r>
              <a:rPr lang="en-US" smtClean="0"/>
              <a:t>Most normally protruding body structures (e.g. </a:t>
            </a:r>
            <a:r>
              <a:rPr lang="en-US" smtClean="0">
                <a:solidFill>
                  <a:schemeClr val="accent2"/>
                </a:solidFill>
              </a:rPr>
              <a:t>pectoral &amp; pelvic fins</a:t>
            </a:r>
            <a:r>
              <a:rPr lang="en-US" smtClean="0"/>
              <a:t>) are recessed into depressions or grooves from which they may be elevated when needed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Eyes</a:t>
            </a:r>
            <a:r>
              <a:rPr lang="en-US" smtClean="0"/>
              <a:t> do not protrude beyond the sides of the body 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Body scales</a:t>
            </a:r>
            <a:r>
              <a:rPr lang="en-US" smtClean="0"/>
              <a:t> are reduced or absent</a:t>
            </a:r>
          </a:p>
          <a:p>
            <a:pPr eaLnBrk="1" hangingPunct="1"/>
            <a:r>
              <a:rPr lang="en-US" smtClean="0"/>
              <a:t>In marine mammals, </a:t>
            </a:r>
            <a:r>
              <a:rPr lang="en-US" smtClean="0">
                <a:solidFill>
                  <a:schemeClr val="accent2"/>
                </a:solidFill>
              </a:rPr>
              <a:t>hair</a:t>
            </a:r>
            <a:r>
              <a:rPr lang="en-US" smtClean="0"/>
              <a:t> is lost or reduced in length; </a:t>
            </a:r>
            <a:r>
              <a:rPr lang="en-US" smtClean="0">
                <a:solidFill>
                  <a:schemeClr val="accent2"/>
                </a:solidFill>
              </a:rPr>
              <a:t>mammary glands</a:t>
            </a:r>
            <a:r>
              <a:rPr lang="en-US" smtClean="0"/>
              <a:t> are flattened.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3300"/>
                </a:solidFill>
              </a:rPr>
              <a:t>Defense and Camouflage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Large size:  Most have few predators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Camouflage: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Cryptic Body Shape</a:t>
            </a:r>
            <a:r>
              <a:rPr lang="en-US" sz="2000" dirty="0" smtClean="0"/>
              <a:t> (alteration of body shape)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1" dirty="0" smtClean="0"/>
              <a:t>Development of a </a:t>
            </a:r>
            <a:r>
              <a:rPr lang="en-US" sz="1800" b="1" dirty="0" smtClean="0">
                <a:solidFill>
                  <a:schemeClr val="accent2"/>
                </a:solidFill>
              </a:rPr>
              <a:t>ventral keel</a:t>
            </a:r>
            <a:r>
              <a:rPr lang="en-US" sz="1800" b="1" dirty="0" smtClean="0"/>
              <a:t> (median longitudinal ventral ridge) to the body of nektonic fishes (helps to eliminate a conspicuous shadow on the belly of the animal when viewed from below)</a:t>
            </a:r>
          </a:p>
          <a:p>
            <a:pPr lvl="1" eaLnBrk="1" hangingPunct="1">
              <a:lnSpc>
                <a:spcPct val="80000"/>
              </a:lnSpc>
            </a:pPr>
            <a:endParaRPr lang="en-US" sz="2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 Cryptic Coloration</a:t>
            </a:r>
            <a:r>
              <a:rPr lang="en-US" sz="2000" dirty="0" smtClean="0"/>
              <a:t>:  a)  </a:t>
            </a:r>
            <a:r>
              <a:rPr lang="en-US" sz="2000" dirty="0" err="1" smtClean="0"/>
              <a:t>Countershading</a:t>
            </a:r>
            <a:r>
              <a:rPr lang="en-US" sz="2000" dirty="0" smtClean="0"/>
              <a:t>-Dark blue or green color on dorsal surfaces to match </a:t>
            </a:r>
            <a:r>
              <a:rPr lang="en-US" sz="2000" dirty="0" err="1" smtClean="0"/>
              <a:t>blueish</a:t>
            </a:r>
            <a:r>
              <a:rPr lang="en-US" sz="2000" dirty="0" smtClean="0"/>
              <a:t> or greenish color of lighted upper waters of the Ocean; white or silver color on the ventral surface  b) Complex color patterns (e.g. in Porpoises) with irregular bands of light &amp; dark that mimic pattern of wave-roughened surface waters.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Large Pectoral Fins: In flying fishes-used to propel out of water &amp; glide for long distances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1371600"/>
          </a:xfrm>
        </p:spPr>
        <p:txBody>
          <a:bodyPr/>
          <a:lstStyle/>
          <a:p>
            <a:r>
              <a:rPr lang="en-US" dirty="0" smtClean="0"/>
              <a:t>How can 26k spp. of fish coexist in a ‘homogeneous’ habitat?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4876800"/>
          </a:xfrm>
        </p:spPr>
        <p:txBody>
          <a:bodyPr/>
          <a:lstStyle/>
          <a:p>
            <a:r>
              <a:rPr lang="en-US" dirty="0" smtClean="0"/>
              <a:t>50% of vertebrate species</a:t>
            </a:r>
          </a:p>
          <a:p>
            <a:r>
              <a:rPr lang="en-US" dirty="0" smtClean="0"/>
              <a:t>Why is this coexistence a puzzle?</a:t>
            </a:r>
          </a:p>
          <a:p>
            <a:endParaRPr lang="en-US" dirty="0" smtClean="0"/>
          </a:p>
          <a:p>
            <a:r>
              <a:rPr lang="en-US" dirty="0" smtClean="0"/>
              <a:t>Competitive exclusion principle</a:t>
            </a:r>
          </a:p>
          <a:p>
            <a:r>
              <a:rPr lang="en-US" dirty="0" smtClean="0"/>
              <a:t>“Law” of limiting similarity</a:t>
            </a:r>
          </a:p>
          <a:p>
            <a:r>
              <a:rPr lang="en-US" dirty="0" smtClean="0"/>
              <a:t>Different niches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1143000" y="381000"/>
            <a:ext cx="7793038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Countershading:  Halibut </a:t>
            </a:r>
          </a:p>
        </p:txBody>
      </p:sp>
      <p:pic>
        <p:nvPicPr>
          <p:cNvPr id="44035" name="Picture 5" descr="FG13_1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4422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Diagram Showing how Keel on the ventral surface of an animal eliminates the dark shadow normally cast downward by an unkeeled animal</a:t>
            </a:r>
          </a:p>
        </p:txBody>
      </p:sp>
      <p:pic>
        <p:nvPicPr>
          <p:cNvPr id="46083" name="Picture 5" descr="03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990600" y="304800"/>
            <a:ext cx="77930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Adaptations to avoid being prey</a:t>
            </a:r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228600" y="1905000"/>
            <a:ext cx="8726488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600">
                <a:solidFill>
                  <a:schemeClr val="tx2"/>
                </a:solidFill>
              </a:rPr>
              <a:t>Speed, poisonous secretions, mimicry of other poisonous or distasteful species, camouflage, countershading, transparency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600">
                <a:solidFill>
                  <a:srgbClr val="CC3300"/>
                </a:solidFill>
              </a:rPr>
              <a:t>Schooling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3200"/>
              <a:t>Many individuals maneuver as if one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3200"/>
              <a:t>Safety in numbers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3200"/>
              <a:t>Appears larger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3200"/>
              <a:t>Movements confusing to predator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3300"/>
                </a:solidFill>
              </a:rPr>
              <a:t>Sensory Systems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Are well developed in nekton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Lateral Line System in Fishes</a:t>
            </a:r>
            <a:r>
              <a:rPr lang="en-US" sz="2800" smtClean="0"/>
              <a:t>:  rows of tubes open to the surface; contain sensory pits sensitive to pressure changes in water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Ampullae of Lorenzini</a:t>
            </a:r>
            <a:r>
              <a:rPr lang="en-US" sz="2800" smtClean="0"/>
              <a:t> in Sharks &amp; Rays: Sensitive to minute electric currents in water; use electroreception to find prey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Geomagnetic sensory system in marine mammals for long-distance navigation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Eyes</a:t>
            </a:r>
            <a:r>
              <a:rPr lang="en-US" sz="2800" smtClean="0"/>
              <a:t>: Well developed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Olfactory senses (sense chemicals)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Hearing senses (Inner Ear in fishes)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906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C3300"/>
                </a:solidFill>
              </a:rPr>
              <a:t>Feeding Ecology and Food Webs of Marine Nekton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Adult nekton are carnivores preying on smaller plankton or other nekton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Plankton feeders (e.g. flying fish, sardines, baleen whales) consume the larger zooplankton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Baleen whales (e.g. blue whale) lack teeth but instead use sheets of baleen (whalebone) to seive zooplankton (krill) from water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Dominant zooplankton consumed by planktivorous fish include krill, copepods, amphipods.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Type of zooplankton consumed varies spatially and seasonally which may be due to competition for food.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 large number of small fishes that live in the mesopelagic zone are planktivores &amp; do migrate into the epipelagic zone at night to feed.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can we characterize food webs?	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Dominant </a:t>
            </a:r>
            <a:r>
              <a:rPr lang="en-US" dirty="0" err="1" smtClean="0"/>
              <a:t>taxa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Complexity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Number of links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Number of “levels” (and degree of isolation)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Influence of indirect interactions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Productivity/biomass at base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Rate of flow of energy/mass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Degree of fluctuation (seasonal, annual, decadal scales of time)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Resilience (recovery from disturbance)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Degree of isolation/openness (spatial scale)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Food webs, high latitudes</a:t>
            </a:r>
          </a:p>
        </p:txBody>
      </p:sp>
      <p:pic>
        <p:nvPicPr>
          <p:cNvPr id="33795" name="Picture 3" descr="web c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27113"/>
            <a:ext cx="6629400" cy="58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Food webs, tropical latitudes</a:t>
            </a:r>
          </a:p>
        </p:txBody>
      </p:sp>
      <p:pic>
        <p:nvPicPr>
          <p:cNvPr id="34819" name="Picture 3" descr="web trpi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477000" cy="57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“population” of tuna?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we define “population”?</a:t>
            </a:r>
          </a:p>
          <a:p>
            <a:pPr lvl="1" eaLnBrk="1" hangingPunct="1"/>
            <a:r>
              <a:rPr lang="en-US" smtClean="0"/>
              <a:t>spatial component</a:t>
            </a:r>
          </a:p>
          <a:p>
            <a:pPr lvl="1" eaLnBrk="1" hangingPunct="1"/>
            <a:r>
              <a:rPr lang="en-US" smtClean="0"/>
              <a:t>reproductive component</a:t>
            </a:r>
          </a:p>
          <a:p>
            <a:pPr lvl="1" eaLnBrk="1" hangingPunct="1"/>
            <a:r>
              <a:rPr lang="en-US" smtClean="0"/>
              <a:t>in fisheries, “stock” is a synonym</a:t>
            </a:r>
          </a:p>
          <a:p>
            <a:pPr eaLnBrk="1" hangingPunct="1"/>
            <a:r>
              <a:rPr lang="en-US" smtClean="0"/>
              <a:t>Why do we want to know the size &amp; distribution of populations?</a:t>
            </a:r>
          </a:p>
          <a:p>
            <a:pPr eaLnBrk="1" hangingPunct="1"/>
            <a:r>
              <a:rPr lang="en-US" smtClean="0"/>
              <a:t>What criteria can be applied to delimit populations of oceanic nekton?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What do we need to know? 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influences nekton abundance?</a:t>
            </a:r>
          </a:p>
          <a:p>
            <a:pPr lvl="1" eaLnBrk="1" hangingPunct="1"/>
            <a:r>
              <a:rPr lang="en-US" smtClean="0"/>
              <a:t>Bottom-up influences</a:t>
            </a:r>
          </a:p>
          <a:p>
            <a:pPr lvl="1" eaLnBrk="1" hangingPunct="1"/>
            <a:r>
              <a:rPr lang="en-US" smtClean="0"/>
              <a:t>Intrinsic (physiological) influences</a:t>
            </a:r>
          </a:p>
          <a:p>
            <a:pPr lvl="1" eaLnBrk="1" hangingPunct="1"/>
            <a:r>
              <a:rPr lang="en-US" smtClean="0"/>
              <a:t>Top-down influences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How important are community-level interactions?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C3300"/>
                </a:solidFill>
              </a:rPr>
              <a:t>Characteristics of Bony Fishes (</a:t>
            </a:r>
            <a:r>
              <a:rPr lang="en-US" sz="4000" b="1" dirty="0" err="1" smtClean="0">
                <a:solidFill>
                  <a:srgbClr val="CC3300"/>
                </a:solidFill>
              </a:rPr>
              <a:t>Osteichthyes</a:t>
            </a:r>
            <a:r>
              <a:rPr lang="en-US" sz="4000" b="1" dirty="0" smtClean="0">
                <a:solidFill>
                  <a:srgbClr val="CC3300"/>
                </a:solidFill>
              </a:rPr>
              <a:t>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8077200" cy="3581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Skeleton more or less bony; tail usually </a:t>
            </a:r>
            <a:r>
              <a:rPr lang="en-US" sz="2800" dirty="0" err="1" smtClean="0"/>
              <a:t>homocercal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Fins both median &amp; paired with fin rays of cartilage or bone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Mouth terminal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Respiration by gills supported by bony gill arches &amp; covered by a common operculum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Swim bladder often present with or without duct connected to pharynx</a:t>
            </a:r>
          </a:p>
        </p:txBody>
      </p:sp>
      <p:pic>
        <p:nvPicPr>
          <p:cNvPr id="4" name="Picture 3" descr="06pomacentru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5668" y="4367614"/>
            <a:ext cx="3418332" cy="2490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Ling cod</a:t>
            </a:r>
          </a:p>
        </p:txBody>
      </p:sp>
      <p:pic>
        <p:nvPicPr>
          <p:cNvPr id="21507" name="Picture 5" descr="Ling-cod-w-eggs-retouch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1" name="Picture 5" descr="codtraw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49530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cod stack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blockse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57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fishing-boa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81013"/>
            <a:ext cx="4313238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Picture 5" descr="atlantic_cod_c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25563"/>
            <a:ext cx="7620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Picture 6" descr="bicod 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077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Plankton effect on cod recruitment: Beaugrand et al., 2003, Nature 427:661</a:t>
            </a:r>
          </a:p>
        </p:txBody>
      </p:sp>
      <p:pic>
        <p:nvPicPr>
          <p:cNvPr id="25603" name="Picture 3" descr="nature02164-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3914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59436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 sans serif"/>
              </a:rPr>
              <a:t>Long-term monthly changes (1958–1999) in the plankton index and cod recruitment.</a:t>
            </a:r>
            <a:endParaRPr lang="en-US"/>
          </a:p>
        </p:txBody>
      </p:sp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Trends in phytoplankton and cod success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28800" y="990600"/>
          <a:ext cx="4927600" cy="2844800"/>
        </p:xfrm>
        <a:graphic>
          <a:graphicData uri="http://schemas.openxmlformats.org/presentationml/2006/ole">
            <p:oleObj spid="_x0000_s1026" name="Image" r:id="rId3" imgW="4926984" imgH="2844444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057400" y="3886200"/>
          <a:ext cx="4699000" cy="2768600"/>
        </p:xfrm>
        <a:graphic>
          <a:graphicData uri="http://schemas.openxmlformats.org/presentationml/2006/ole">
            <p:oleObj spid="_x0000_s1027" name="Image" r:id="rId4" imgW="4698413" imgH="2768254" progId="">
              <p:embed/>
            </p:oleObj>
          </a:graphicData>
        </a:graphic>
      </p:graphicFrame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O’Brien et al., Nature 404: 142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“Climate variability and North Sea cod”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828800"/>
            <a:ext cx="38036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1" name="Picture 5" descr="overfishing full 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8486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Long-line fishing</a:t>
            </a:r>
          </a:p>
        </p:txBody>
      </p:sp>
      <p:pic>
        <p:nvPicPr>
          <p:cNvPr id="28675" name="Picture 3" descr="med_tuna_fish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90600"/>
            <a:ext cx="3835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Halibut on long line</a:t>
            </a:r>
          </a:p>
        </p:txBody>
      </p:sp>
      <p:pic>
        <p:nvPicPr>
          <p:cNvPr id="29699" name="Picture 5" descr="halibut_lon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80772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CC3300"/>
                </a:solidFill>
              </a:rPr>
              <a:t>Characteristics of Cartilaginous Fishes</a:t>
            </a:r>
            <a:br>
              <a:rPr lang="en-US" sz="3200" b="1" dirty="0" smtClean="0">
                <a:solidFill>
                  <a:srgbClr val="CC3300"/>
                </a:solidFill>
              </a:rPr>
            </a:br>
            <a:r>
              <a:rPr lang="en-US" sz="3200" b="1" dirty="0" smtClean="0">
                <a:solidFill>
                  <a:srgbClr val="CC3300"/>
                </a:solidFill>
              </a:rPr>
              <a:t>(</a:t>
            </a:r>
            <a:r>
              <a:rPr lang="en-US" sz="3200" b="1" dirty="0" err="1" smtClean="0">
                <a:solidFill>
                  <a:srgbClr val="CC3300"/>
                </a:solidFill>
              </a:rPr>
              <a:t>Chondrichthyes</a:t>
            </a:r>
            <a:r>
              <a:rPr lang="en-US" sz="3200" b="1" dirty="0" smtClean="0">
                <a:solidFill>
                  <a:srgbClr val="CC3300"/>
                </a:solidFill>
              </a:rPr>
              <a:t>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Body </a:t>
            </a:r>
            <a:r>
              <a:rPr lang="en-US" dirty="0" err="1" smtClean="0"/>
              <a:t>fusiform</a:t>
            </a:r>
            <a:r>
              <a:rPr lang="en-US" dirty="0" smtClean="0"/>
              <a:t> (except rays) with a </a:t>
            </a:r>
            <a:r>
              <a:rPr lang="en-US" dirty="0" err="1" smtClean="0"/>
              <a:t>heterocercal</a:t>
            </a:r>
            <a:r>
              <a:rPr lang="en-US" dirty="0" smtClean="0"/>
              <a:t> caudal fin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Mouth ventral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Skin with </a:t>
            </a:r>
            <a:r>
              <a:rPr lang="en-US" dirty="0" err="1" smtClean="0"/>
              <a:t>placoid</a:t>
            </a:r>
            <a:r>
              <a:rPr lang="en-US" dirty="0" smtClean="0"/>
              <a:t> scales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Endoskeleton entirely cartilaginous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Respiration by means of 5 to 7 pairs of gills with separate and exposed gill slits, no operculum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No swim bladder or lung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24000"/>
            <a:ext cx="2971800" cy="20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Sport fishing – 900 lb tuna</a:t>
            </a:r>
          </a:p>
        </p:txBody>
      </p:sp>
      <p:pic>
        <p:nvPicPr>
          <p:cNvPr id="30723" name="Picture 5" descr="bluefintuna901l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848600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Intensity of long-line fishing, 1986-2000</a:t>
            </a:r>
            <a:br>
              <a:rPr lang="en-US" sz="2800" smtClean="0"/>
            </a:br>
            <a:r>
              <a:rPr lang="en-US" sz="2800" smtClean="0"/>
              <a:t>Baum et al., Science 299:389</a:t>
            </a:r>
          </a:p>
        </p:txBody>
      </p:sp>
      <p:pic>
        <p:nvPicPr>
          <p:cNvPr id="31747" name="Picture 3" descr="long line inten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04913"/>
            <a:ext cx="6248400" cy="5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01000" cy="1600200"/>
          </a:xfrm>
        </p:spPr>
        <p:txBody>
          <a:bodyPr/>
          <a:lstStyle/>
          <a:p>
            <a:pPr eaLnBrk="1" hangingPunct="1"/>
            <a:r>
              <a:rPr lang="en-US" sz="2000" smtClean="0"/>
              <a:t>The estimated annual rate of change, in each area (  ± 95% CI) and in all areas combined (  ± 95% CI), for coastal shark species: (A) hammerhead, (B) white, (C) tiger, and (D) coastal shark species identified from 1992 onward; and oceanic shark species: (E) thresher, (F) blue, (G) mako, and (H) oceanic whitetip.</a:t>
            </a:r>
          </a:p>
        </p:txBody>
      </p:sp>
      <p:pic>
        <p:nvPicPr>
          <p:cNvPr id="32771" name="Picture 3" descr="rate of pop change long 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2788"/>
            <a:ext cx="8467725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9350" y="5935663"/>
            <a:ext cx="150971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28600" y="6400800"/>
            <a:ext cx="16002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97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latin typeface="sans-serif"/>
              </a:rPr>
              <a:t>Published by AAAS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9825" y="685800"/>
            <a:ext cx="4324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52400" y="6248400"/>
            <a:ext cx="878363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latin typeface="sans-serif"/>
              </a:rPr>
              <a:t> B.  Worm et al.,  Science  314, 787 -790 (2006)    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79388" y="179388"/>
            <a:ext cx="87836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latin typeface="sans-serif"/>
              </a:rPr>
              <a:t>Fig. 2. Regional loss of species diversity and ecosystem services in coastal oceans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smtClean="0"/>
              <a:t>How might physiological influences affect nekton abundance?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Growth rates may be temperature dependent</a:t>
            </a:r>
          </a:p>
          <a:p>
            <a:pPr eaLnBrk="1" hangingPunct="1"/>
            <a:r>
              <a:rPr lang="en-US" smtClean="0"/>
              <a:t>Size influences</a:t>
            </a:r>
          </a:p>
          <a:p>
            <a:pPr lvl="1" eaLnBrk="1" hangingPunct="1"/>
            <a:r>
              <a:rPr lang="en-US" smtClean="0"/>
              <a:t>feeding success</a:t>
            </a:r>
          </a:p>
          <a:p>
            <a:pPr lvl="1" eaLnBrk="1" hangingPunct="1"/>
            <a:r>
              <a:rPr lang="en-US" smtClean="0"/>
              <a:t>the number of eggs produced per female</a:t>
            </a:r>
          </a:p>
          <a:p>
            <a:pPr lvl="1" eaLnBrk="1" hangingPunct="1"/>
            <a:r>
              <a:rPr lang="en-US" smtClean="0"/>
              <a:t>“escape” from smaller predators through growing too large to be eaten</a:t>
            </a:r>
          </a:p>
          <a:p>
            <a:pPr eaLnBrk="1" hangingPunct="1"/>
            <a:r>
              <a:rPr lang="en-US" smtClean="0"/>
              <a:t>Is there evidence for temperature effects on nekton success?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3300"/>
                </a:solidFill>
              </a:rPr>
              <a:t>Adaptations of Oceanic Nekton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Buoyancy</a:t>
            </a:r>
          </a:p>
          <a:p>
            <a:pPr eaLnBrk="1" hangingPunct="1"/>
            <a:endParaRPr lang="en-US" b="1" dirty="0" smtClean="0"/>
          </a:p>
          <a:p>
            <a:pPr lvl="1" eaLnBrk="1" hangingPunct="1"/>
            <a:r>
              <a:rPr lang="en-US" dirty="0" smtClean="0"/>
              <a:t>Gas or swim bladder (possessed by most fishes)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Two types of gas bladder</a:t>
            </a:r>
          </a:p>
          <a:p>
            <a:pPr lvl="1" eaLnBrk="1" hangingPunct="1"/>
            <a:endParaRPr lang="en-US" dirty="0" smtClean="0"/>
          </a:p>
          <a:p>
            <a:pPr lvl="2" eaLnBrk="1" hangingPunct="1"/>
            <a:r>
              <a:rPr lang="en-US" b="1" dirty="0" err="1" smtClean="0">
                <a:solidFill>
                  <a:schemeClr val="accent2"/>
                </a:solidFill>
              </a:rPr>
              <a:t>Physostome</a:t>
            </a:r>
            <a:r>
              <a:rPr lang="en-US" dirty="0" smtClean="0"/>
              <a:t>: Open duct exists b/w gas bladder &amp; esophagus (e.g. Herrings, </a:t>
            </a:r>
            <a:r>
              <a:rPr lang="en-US" dirty="0" err="1" smtClean="0"/>
              <a:t>salmonids</a:t>
            </a:r>
            <a:r>
              <a:rPr lang="en-US" dirty="0" smtClean="0"/>
              <a:t>, catfishes)</a:t>
            </a:r>
          </a:p>
          <a:p>
            <a:pPr lvl="2" eaLnBrk="1" hangingPunct="1"/>
            <a:r>
              <a:rPr lang="en-US" b="1" dirty="0" err="1" smtClean="0">
                <a:solidFill>
                  <a:schemeClr val="accent2"/>
                </a:solidFill>
              </a:rPr>
              <a:t>Physoclist</a:t>
            </a:r>
            <a:r>
              <a:rPr lang="en-US" dirty="0" smtClean="0"/>
              <a:t>:  No duct is present (spiny-rayed fishes)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3300"/>
                </a:solidFill>
              </a:rPr>
              <a:t>Physostomous Fish</a:t>
            </a:r>
          </a:p>
        </p:txBody>
      </p:sp>
      <p:pic>
        <p:nvPicPr>
          <p:cNvPr id="27651" name="Picture 5" descr="FIG16_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562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CC3300"/>
                </a:solidFill>
              </a:rPr>
              <a:t>Adaptations of Oceanic Nekton contd.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eaLnBrk="1" hangingPunct="1"/>
            <a:r>
              <a:rPr lang="en-US" sz="2800" b="1" smtClean="0"/>
              <a:t>Buoyancy contd.</a:t>
            </a:r>
          </a:p>
          <a:p>
            <a:pPr eaLnBrk="1" hangingPunct="1"/>
            <a:endParaRPr lang="en-US" sz="2800" b="1" smtClean="0"/>
          </a:p>
          <a:p>
            <a:pPr lvl="1" eaLnBrk="1" hangingPunct="1"/>
            <a:r>
              <a:rPr lang="en-US" sz="2400" b="1" smtClean="0"/>
              <a:t>Gas-filled cavities (</a:t>
            </a:r>
            <a:r>
              <a:rPr lang="en-US" sz="2400" b="1" smtClean="0">
                <a:solidFill>
                  <a:schemeClr val="accent2"/>
                </a:solidFill>
              </a:rPr>
              <a:t>lungs</a:t>
            </a:r>
            <a:r>
              <a:rPr lang="en-US" sz="2400" b="1" smtClean="0"/>
              <a:t>) --- in air-breathing nektonic animals</a:t>
            </a:r>
          </a:p>
          <a:p>
            <a:pPr lvl="1" eaLnBrk="1" hangingPunct="1"/>
            <a:endParaRPr lang="en-US" sz="2400" b="1" smtClean="0"/>
          </a:p>
          <a:p>
            <a:pPr lvl="1" eaLnBrk="1" hangingPunct="1"/>
            <a:r>
              <a:rPr lang="en-US" sz="2400" b="1" smtClean="0">
                <a:solidFill>
                  <a:schemeClr val="accent2"/>
                </a:solidFill>
              </a:rPr>
              <a:t>Accessory air sacs</a:t>
            </a:r>
            <a:r>
              <a:rPr lang="en-US" sz="2400" b="1" smtClean="0"/>
              <a:t> (in some marine mammals; birds)</a:t>
            </a:r>
          </a:p>
          <a:p>
            <a:pPr lvl="1" eaLnBrk="1" hangingPunct="1"/>
            <a:endParaRPr lang="en-US" sz="2400" b="1" smtClean="0"/>
          </a:p>
          <a:p>
            <a:pPr lvl="1" eaLnBrk="1" hangingPunct="1"/>
            <a:r>
              <a:rPr lang="en-US" sz="2400" b="1" smtClean="0"/>
              <a:t>Air trapped under feathers (penguins)</a:t>
            </a:r>
          </a:p>
          <a:p>
            <a:pPr lvl="1" eaLnBrk="1" hangingPunct="1"/>
            <a:endParaRPr lang="en-US" sz="2400" b="1" smtClean="0"/>
          </a:p>
          <a:p>
            <a:pPr lvl="1" eaLnBrk="1" hangingPunct="1"/>
            <a:r>
              <a:rPr lang="en-US" sz="2400" b="1" smtClean="0"/>
              <a:t>Air trapped in dense wool undercoats (sea otters &amp; fur seals)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CC3300"/>
                </a:solidFill>
              </a:rPr>
              <a:t>Adaptations of Oceanic Nekton contd.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eaLnBrk="1" hangingPunct="1"/>
            <a:r>
              <a:rPr lang="en-US" b="1" smtClean="0"/>
              <a:t>Buoyancy contd.</a:t>
            </a:r>
          </a:p>
          <a:p>
            <a:pPr eaLnBrk="1" hangingPunct="1"/>
            <a:endParaRPr lang="en-US" b="1" smtClean="0"/>
          </a:p>
          <a:p>
            <a:pPr lvl="1" eaLnBrk="1" hangingPunct="1"/>
            <a:r>
              <a:rPr lang="en-US" smtClean="0"/>
              <a:t>Replacement of heavy chemical ions </a:t>
            </a:r>
            <a:r>
              <a:rPr lang="en-US" smtClean="0">
                <a:solidFill>
                  <a:schemeClr val="accent2"/>
                </a:solidFill>
              </a:rPr>
              <a:t>(Na</a:t>
            </a:r>
            <a:r>
              <a:rPr lang="en-US" baseline="30000" smtClean="0">
                <a:solidFill>
                  <a:schemeClr val="accent2"/>
                </a:solidFill>
              </a:rPr>
              <a:t>+</a:t>
            </a:r>
            <a:r>
              <a:rPr lang="en-US" smtClean="0">
                <a:solidFill>
                  <a:schemeClr val="accent2"/>
                </a:solidFill>
              </a:rPr>
              <a:t>)</a:t>
            </a:r>
            <a:r>
              <a:rPr lang="en-US" smtClean="0"/>
              <a:t> in the body fluids with lighter ones </a:t>
            </a:r>
            <a:r>
              <a:rPr lang="en-US" smtClean="0">
                <a:solidFill>
                  <a:schemeClr val="accent2"/>
                </a:solidFill>
              </a:rPr>
              <a:t>(NH4</a:t>
            </a:r>
            <a:r>
              <a:rPr lang="en-US" baseline="30000" smtClean="0">
                <a:solidFill>
                  <a:schemeClr val="accent2"/>
                </a:solidFill>
              </a:rPr>
              <a:t>+</a:t>
            </a:r>
            <a:r>
              <a:rPr lang="en-US" smtClean="0">
                <a:solidFill>
                  <a:schemeClr val="accent2"/>
                </a:solidFill>
              </a:rPr>
              <a:t>)</a:t>
            </a:r>
            <a:r>
              <a:rPr lang="en-US" smtClean="0"/>
              <a:t> --- in squids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Lay down lipid (fat or oil) in the body---in fishes (muscles, liver, etc), marine mammals (below the skin as </a:t>
            </a:r>
            <a:r>
              <a:rPr lang="en-US" smtClean="0">
                <a:solidFill>
                  <a:schemeClr val="accent2"/>
                </a:solidFill>
              </a:rPr>
              <a:t>blubber</a:t>
            </a:r>
            <a:r>
              <a:rPr lang="en-US" smtClean="0"/>
              <a:t>)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020762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C3300"/>
                </a:solidFill>
              </a:rPr>
              <a:t>Buoyancy adaptations of nektonic fishes and mammals</a:t>
            </a:r>
          </a:p>
        </p:txBody>
      </p:sp>
      <p:pic>
        <p:nvPicPr>
          <p:cNvPr id="30723" name="Picture 5" descr="03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858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1386</Words>
  <Application>Microsoft Office PowerPoint</Application>
  <PresentationFormat>On-screen Show (4:3)</PresentationFormat>
  <Paragraphs>178</Paragraphs>
  <Slides>44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Default Design</vt:lpstr>
      <vt:lpstr>Image</vt:lpstr>
      <vt:lpstr>Nekton – adaptations, populations &amp;      communities</vt:lpstr>
      <vt:lpstr>How can 26k spp. of fish coexist in a ‘homogeneous’ habitat?</vt:lpstr>
      <vt:lpstr>Characteristics of Bony Fishes (Osteichthyes)</vt:lpstr>
      <vt:lpstr>Characteristics of Cartilaginous Fishes (Chondrichthyes)</vt:lpstr>
      <vt:lpstr>Adaptations of Oceanic Nekton</vt:lpstr>
      <vt:lpstr>Physostomous Fish</vt:lpstr>
      <vt:lpstr>Adaptations of Oceanic Nekton contd.</vt:lpstr>
      <vt:lpstr>Adaptations of Oceanic Nekton contd.</vt:lpstr>
      <vt:lpstr>Buoyancy adaptations of nektonic fishes and mammals</vt:lpstr>
      <vt:lpstr>Slide 10</vt:lpstr>
      <vt:lpstr>Various Tail and Fin Shapes in Fishes Showing the Lift Provided</vt:lpstr>
      <vt:lpstr>Adaptation to Locomotion</vt:lpstr>
      <vt:lpstr>Fast swimming fishes with the characteristic lunate tail and narrow peduncle</vt:lpstr>
      <vt:lpstr>Propulsion in an elongated fish and a stubby fish</vt:lpstr>
      <vt:lpstr>Fishes using fins for locomotion</vt:lpstr>
      <vt:lpstr>Surface of Resistance and Body Shape</vt:lpstr>
      <vt:lpstr>Drag forces on variously shaped objects moving through water</vt:lpstr>
      <vt:lpstr>Streamlined Body (e.g. Tuna)</vt:lpstr>
      <vt:lpstr>Defense and Camouflage</vt:lpstr>
      <vt:lpstr>Slide 20</vt:lpstr>
      <vt:lpstr>Diagram Showing how Keel on the ventral surface of an animal eliminates the dark shadow normally cast downward by an unkeeled animal</vt:lpstr>
      <vt:lpstr>Slide 22</vt:lpstr>
      <vt:lpstr>Sensory Systems</vt:lpstr>
      <vt:lpstr>Feeding Ecology and Food Webs of Marine Nekton</vt:lpstr>
      <vt:lpstr>How can we characterize food webs? </vt:lpstr>
      <vt:lpstr>Food webs, high latitudes</vt:lpstr>
      <vt:lpstr>Food webs, tropical latitudes</vt:lpstr>
      <vt:lpstr>What is a “population” of tuna?</vt:lpstr>
      <vt:lpstr>What do we need to know? </vt:lpstr>
      <vt:lpstr>Ling cod</vt:lpstr>
      <vt:lpstr>Slide 31</vt:lpstr>
      <vt:lpstr>Slide 32</vt:lpstr>
      <vt:lpstr>Slide 33</vt:lpstr>
      <vt:lpstr>Plankton effect on cod recruitment: Beaugrand et al., 2003, Nature 427:661</vt:lpstr>
      <vt:lpstr>Trends in phytoplankton and cod success</vt:lpstr>
      <vt:lpstr>O’Brien et al., Nature 404: 142</vt:lpstr>
      <vt:lpstr>Slide 37</vt:lpstr>
      <vt:lpstr>Long-line fishing</vt:lpstr>
      <vt:lpstr>Halibut on long line</vt:lpstr>
      <vt:lpstr>Sport fishing – 900 lb tuna</vt:lpstr>
      <vt:lpstr>Intensity of long-line fishing, 1986-2000 Baum et al., Science 299:389</vt:lpstr>
      <vt:lpstr>The estimated annual rate of change, in each area (  ± 95% CI) and in all areas combined (  ± 95% CI), for coastal shark species: (A) hammerhead, (B) white, (C) tiger, and (D) coastal shark species identified from 1992 onward; and oceanic shark species: (E) thresher, (F) blue, (G) mako, and (H) oceanic whitetip.</vt:lpstr>
      <vt:lpstr>Slide 43</vt:lpstr>
      <vt:lpstr>How might physiological influences affect nekton abundance?</vt:lpstr>
    </vt:vector>
  </TitlesOfParts>
  <Company>Kenyon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Pew Oceans Commission </dc:title>
  <dc:creator>Ray Heithaus</dc:creator>
  <cp:lastModifiedBy>Ray Heithaus</cp:lastModifiedBy>
  <cp:revision>132</cp:revision>
  <dcterms:created xsi:type="dcterms:W3CDTF">2004-01-19T17:46:48Z</dcterms:created>
  <dcterms:modified xsi:type="dcterms:W3CDTF">2010-02-03T13:46:32Z</dcterms:modified>
</cp:coreProperties>
</file>