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24" r:id="rId2"/>
    <p:sldId id="314" r:id="rId3"/>
    <p:sldId id="297" r:id="rId4"/>
    <p:sldId id="298" r:id="rId5"/>
    <p:sldId id="315" r:id="rId6"/>
    <p:sldId id="316" r:id="rId7"/>
    <p:sldId id="317" r:id="rId8"/>
    <p:sldId id="318" r:id="rId9"/>
    <p:sldId id="299" r:id="rId10"/>
    <p:sldId id="300" r:id="rId11"/>
    <p:sldId id="301" r:id="rId12"/>
    <p:sldId id="302" r:id="rId13"/>
    <p:sldId id="319" r:id="rId14"/>
    <p:sldId id="320" r:id="rId15"/>
    <p:sldId id="321" r:id="rId16"/>
    <p:sldId id="322" r:id="rId17"/>
    <p:sldId id="323" r:id="rId18"/>
    <p:sldId id="303" r:id="rId19"/>
    <p:sldId id="304" r:id="rId20"/>
    <p:sldId id="310" r:id="rId21"/>
    <p:sldId id="311" r:id="rId22"/>
  </p:sldIdLst>
  <p:sldSz cx="9144000" cy="6858000" type="screen4x3"/>
  <p:notesSz cx="9236075" cy="69500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FF"/>
    <a:srgbClr val="990000"/>
    <a:srgbClr val="FF0000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094" autoAdjust="0"/>
    <p:restoredTop sz="94683" autoAdjust="0"/>
  </p:normalViewPr>
  <p:slideViewPr>
    <p:cSldViewPr>
      <p:cViewPr varScale="1">
        <p:scale>
          <a:sx n="74" d="100"/>
          <a:sy n="74" d="100"/>
        </p:scale>
        <p:origin x="-90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02930" cy="34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7" tIns="46244" rIns="92487" bIns="46244" numCol="1" anchor="t" anchorCtr="0" compatLnSpc="1">
            <a:prstTxWarp prst="textNoShape">
              <a:avLst/>
            </a:prstTxWarp>
          </a:bodyPr>
          <a:lstStyle>
            <a:lvl1pPr algn="l" defTabSz="924967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3145" y="0"/>
            <a:ext cx="4002930" cy="34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7" tIns="46244" rIns="92487" bIns="46244" numCol="1" anchor="t" anchorCtr="0" compatLnSpc="1">
            <a:prstTxWarp prst="textNoShape">
              <a:avLst/>
            </a:prstTxWarp>
          </a:bodyPr>
          <a:lstStyle>
            <a:lvl1pPr algn="r" defTabSz="924967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02257"/>
            <a:ext cx="4002930" cy="34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7" tIns="46244" rIns="92487" bIns="46244" numCol="1" anchor="b" anchorCtr="0" compatLnSpc="1">
            <a:prstTxWarp prst="textNoShape">
              <a:avLst/>
            </a:prstTxWarp>
          </a:bodyPr>
          <a:lstStyle>
            <a:lvl1pPr algn="l" defTabSz="924967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3145" y="6602257"/>
            <a:ext cx="4002930" cy="34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7" tIns="46244" rIns="92487" bIns="46244" numCol="1" anchor="b" anchorCtr="0" compatLnSpc="1">
            <a:prstTxWarp prst="textNoShape">
              <a:avLst/>
            </a:prstTxWarp>
          </a:bodyPr>
          <a:lstStyle>
            <a:lvl1pPr algn="r" defTabSz="924967">
              <a:defRPr sz="1200" smtClean="0"/>
            </a:lvl1pPr>
          </a:lstStyle>
          <a:p>
            <a:pPr>
              <a:defRPr/>
            </a:pPr>
            <a:fld id="{C07D5E16-0D10-48B8-B867-3AFEDB1D3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930" cy="34781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569" y="0"/>
            <a:ext cx="4002930" cy="34781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 smtClean="0"/>
            </a:lvl1pPr>
          </a:lstStyle>
          <a:p>
            <a:pPr>
              <a:defRPr/>
            </a:pPr>
            <a:fld id="{F1CF16F4-6E71-4D0E-A920-E24AE168DD74}" type="datetimeFigureOut">
              <a:rPr lang="en-US"/>
              <a:pPr>
                <a:defRPr/>
              </a:pPr>
              <a:t>2/11/2010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79725" y="520700"/>
            <a:ext cx="3476625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4239" y="3301916"/>
            <a:ext cx="7387598" cy="3127219"/>
          </a:xfrm>
          <a:prstGeom prst="rect">
            <a:avLst/>
          </a:prstGeom>
        </p:spPr>
        <p:txBody>
          <a:bodyPr vert="horz" lIns="90763" tIns="45382" rIns="90763" bIns="4538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0683"/>
            <a:ext cx="4002930" cy="347819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569" y="6600683"/>
            <a:ext cx="4002930" cy="347819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0BC9F15-0598-414F-8165-3D1D4E0FE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BBD428-3BEE-F446-846D-7CC66739925F}" type="slidenum">
              <a:rPr lang="en-US"/>
              <a:pPr/>
              <a:t>2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7242FC-A6D5-5645-A5B7-821293CB2A47}" type="slidenum">
              <a:rPr lang="en-US"/>
              <a:pPr/>
              <a:t>13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8F0CC-B390-43F1-9365-966A7745E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C0123-50A1-4E69-A3AE-ED16AAA0D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7E373-3E41-4C7C-9305-45574D97C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1E602-6B4E-4876-8401-45A20E4A1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E7C97-9E1D-401A-86CE-C2A7990A3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3F217-8B69-425C-A94E-4F4156EF7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3393C-D64C-4C93-A938-148600378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12497-2C37-4484-8DF1-2D945F4B0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B3A1E-2B12-4A42-9214-EB56D030D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F9289-F07D-4DD8-BB10-8D749ABBA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FCB06-521B-4925-8A3C-02A8EB7EC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2D124-E78C-4968-BB63-C29663C21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F815F-86CA-40AB-AE61-F00435238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531CC9B-4077-42EC-9F85-131A075B4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Documents and Settings\heithaus\Desktop\Carpenters-turrid_Megasurcula_steve-murvin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7611" y="-304800"/>
            <a:ext cx="9391611" cy="8038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Otter Trawl</a:t>
            </a:r>
            <a:endParaRPr lang="en-US" dirty="0" smtClean="0"/>
          </a:p>
        </p:txBody>
      </p:sp>
      <p:pic>
        <p:nvPicPr>
          <p:cNvPr id="22531" name="Picture 5" descr="codtraw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2800"/>
            <a:ext cx="4953000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cod stack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4290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blockse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9144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 descr="fishing-boat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914400"/>
            <a:ext cx="4313238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5" descr="atlantic_cod_cat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43" y="381000"/>
            <a:ext cx="9047457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6" descr="bicod gra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200" y="838200"/>
            <a:ext cx="87132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nekton populations change?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Natural cycles</a:t>
            </a:r>
          </a:p>
          <a:p>
            <a:r>
              <a:rPr lang="en-US"/>
              <a:t>Trophic interactions (food, predators, disease)</a:t>
            </a:r>
          </a:p>
          <a:p>
            <a:r>
              <a:rPr lang="en-US"/>
              <a:t>Direct harvest</a:t>
            </a:r>
          </a:p>
          <a:p>
            <a:r>
              <a:rPr lang="en-US"/>
              <a:t>Habitat disruption</a:t>
            </a:r>
          </a:p>
          <a:p>
            <a:r>
              <a:rPr lang="en-US"/>
              <a:t>Climate change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/>
              <a:t>I. Natural fluctuations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429000"/>
            <a:ext cx="7772400" cy="342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Populations are not necessarily constant in the absence of human influence</a:t>
            </a:r>
          </a:p>
          <a:p>
            <a:pPr>
              <a:lnSpc>
                <a:spcPct val="90000"/>
              </a:lnSpc>
            </a:pPr>
            <a:r>
              <a:rPr lang="en-US"/>
              <a:t>Examples of naturally occurring cycles of environmental conditions?</a:t>
            </a:r>
          </a:p>
          <a:p>
            <a:pPr lvl="1">
              <a:lnSpc>
                <a:spcPct val="90000"/>
              </a:lnSpc>
            </a:pPr>
            <a:r>
              <a:rPr lang="en-US"/>
              <a:t>Different scales of geographic extent</a:t>
            </a:r>
          </a:p>
          <a:p>
            <a:pPr lvl="1">
              <a:lnSpc>
                <a:spcPct val="90000"/>
              </a:lnSpc>
            </a:pPr>
            <a:r>
              <a:rPr lang="en-US"/>
              <a:t>Different scales over time</a:t>
            </a:r>
          </a:p>
          <a:p>
            <a:pPr lvl="1">
              <a:lnSpc>
                <a:spcPct val="90000"/>
              </a:lnSpc>
            </a:pPr>
            <a:r>
              <a:rPr lang="en-US"/>
              <a:t>e.g., large scale cycle ENSO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2109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09600"/>
            <a:ext cx="5562600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6324600" y="1219200"/>
            <a:ext cx="251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Deposition of scales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Cyclic environmental fluctuations</a:t>
            </a:r>
          </a:p>
        </p:txBody>
      </p:sp>
      <p:pic>
        <p:nvPicPr>
          <p:cNvPr id="2150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74738"/>
            <a:ext cx="7620000" cy="578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Fluctuations in fish populations </a:t>
            </a:r>
            <a:br>
              <a:rPr lang="en-US"/>
            </a:br>
            <a:r>
              <a:rPr lang="en-US"/>
              <a:t>with ENSO</a:t>
            </a:r>
          </a:p>
        </p:txBody>
      </p:sp>
      <p:pic>
        <p:nvPicPr>
          <p:cNvPr id="211973" name="Picture 5" descr="figure c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8093075" cy="2765425"/>
          </a:xfrm>
          <a:prstGeom prst="rect">
            <a:avLst/>
          </a:prstGeom>
          <a:noFill/>
        </p:spPr>
      </p:pic>
      <p:pic>
        <p:nvPicPr>
          <p:cNvPr id="211975" name="Picture 7" descr="figure c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114800"/>
            <a:ext cx="5562600" cy="27495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Fish species react differently to ENSO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352800"/>
            <a:ext cx="7772400" cy="2743200"/>
          </a:xfrm>
        </p:spPr>
        <p:txBody>
          <a:bodyPr/>
          <a:lstStyle/>
          <a:p>
            <a:r>
              <a:rPr lang="en-US"/>
              <a:t>Anchovy &amp; sardine cycle out of phase</a:t>
            </a:r>
          </a:p>
          <a:p>
            <a:r>
              <a:rPr lang="en-US"/>
              <a:t>Differences in habitat (sardines more offshore, deeper)</a:t>
            </a:r>
          </a:p>
          <a:p>
            <a:r>
              <a:rPr lang="en-US"/>
              <a:t>This impacts natural food webs</a:t>
            </a:r>
          </a:p>
        </p:txBody>
      </p:sp>
      <p:pic>
        <p:nvPicPr>
          <p:cNvPr id="214021" name="Picture 5" descr="figure c3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914400"/>
            <a:ext cx="4068763" cy="21256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Plankton effect on cod recruitment: Beaugrand et al., 2003, Nature 427:661</a:t>
            </a:r>
          </a:p>
        </p:txBody>
      </p:sp>
      <p:pic>
        <p:nvPicPr>
          <p:cNvPr id="25603" name="Picture 3" descr="nature02164-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7391400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57200" y="5943600"/>
            <a:ext cx="830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latin typeface=" sans serif"/>
              </a:rPr>
              <a:t>Long-term monthly changes (1958–1999) in the plankton index and cod recruitment.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Trends in phytoplankton and cod success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828800" y="990600"/>
          <a:ext cx="4927600" cy="2844800"/>
        </p:xfrm>
        <a:graphic>
          <a:graphicData uri="http://schemas.openxmlformats.org/presentationml/2006/ole">
            <p:oleObj spid="_x0000_s24578" name="Image" r:id="rId3" imgW="4926984" imgH="2844444" progId="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057400" y="3886200"/>
          <a:ext cx="4699000" cy="2768600"/>
        </p:xfrm>
        <a:graphic>
          <a:graphicData uri="http://schemas.openxmlformats.org/presentationml/2006/ole">
            <p:oleObj spid="_x0000_s24579" name="Image" r:id="rId4" imgW="4698413" imgH="2768254" progId="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610600" cy="457200"/>
          </a:xfrm>
        </p:spPr>
        <p:txBody>
          <a:bodyPr/>
          <a:lstStyle/>
          <a:p>
            <a:r>
              <a:rPr lang="en-US"/>
              <a:t>Demographic or ecosystem management?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44488" y="-685800"/>
            <a:ext cx="8572500" cy="3429000"/>
            <a:chOff x="0" y="2160"/>
            <a:chExt cx="5400" cy="2160"/>
          </a:xfrm>
        </p:grpSpPr>
        <p:sp>
          <p:nvSpPr>
            <p:cNvPr id="78861" name="Rectangle 13"/>
            <p:cNvSpPr>
              <a:spLocks noChangeArrowheads="1"/>
            </p:cNvSpPr>
            <p:nvPr/>
          </p:nvSpPr>
          <p:spPr bwMode="auto">
            <a:xfrm>
              <a:off x="0" y="2160"/>
              <a:ext cx="5400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0" y="2160"/>
              <a:ext cx="0" cy="0"/>
              <a:chOff x="0" y="2160"/>
              <a:chExt cx="0" cy="0"/>
            </a:xfrm>
          </p:grpSpPr>
          <p:sp>
            <p:nvSpPr>
              <p:cNvPr id="78867" name="Rectangle 19"/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0" cy="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" name="Group 18"/>
              <p:cNvGrpSpPr>
                <a:grpSpLocks/>
              </p:cNvGrpSpPr>
              <p:nvPr/>
            </p:nvGrpSpPr>
            <p:grpSpPr bwMode="auto">
              <a:xfrm>
                <a:off x="0" y="2160"/>
                <a:ext cx="0" cy="0"/>
                <a:chOff x="0" y="2160"/>
                <a:chExt cx="0" cy="0"/>
              </a:xfrm>
            </p:grpSpPr>
            <p:sp>
              <p:nvSpPr>
                <p:cNvPr id="78862" name="Rectangle 14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0" cy="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8865" name="Rectangle 17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0" cy="0"/>
                </a:xfrm>
                <a:prstGeom prst="rect">
                  <a:avLst/>
                </a:prstGeom>
                <a:solidFill>
                  <a:srgbClr val="000000"/>
                </a:solidFill>
                <a:ln w="7">
                  <a:solidFill>
                    <a:srgbClr val="333333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8870" name="Rectangle 22"/>
          <p:cNvSpPr>
            <a:spLocks noChangeArrowheads="1"/>
          </p:cNvSpPr>
          <p:nvPr/>
        </p:nvSpPr>
        <p:spPr bwMode="auto">
          <a:xfrm>
            <a:off x="4114800" y="297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72" name="Rectangle 24"/>
          <p:cNvSpPr>
            <a:spLocks noChangeArrowheads="1"/>
          </p:cNvSpPr>
          <p:nvPr/>
        </p:nvSpPr>
        <p:spPr bwMode="auto">
          <a:xfrm>
            <a:off x="4114800" y="297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8892" name="Picture 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990600"/>
            <a:ext cx="4235450" cy="5867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How do we predict a “sustainable harvest”?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what about effects on non-target species = “</a:t>
            </a:r>
            <a:r>
              <a:rPr lang="en-US" dirty="0" err="1" smtClean="0"/>
              <a:t>bycatch</a:t>
            </a:r>
            <a:r>
              <a:rPr lang="en-US" dirty="0" smtClean="0"/>
              <a:t>”?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01000" cy="1600200"/>
          </a:xfrm>
        </p:spPr>
        <p:txBody>
          <a:bodyPr/>
          <a:lstStyle/>
          <a:p>
            <a:pPr eaLnBrk="1" hangingPunct="1"/>
            <a:r>
              <a:rPr lang="en-US" sz="2000" smtClean="0"/>
              <a:t>The estimated annual rate of change, in each area (  ± 95% CI) and in all areas combined (  ± 95% CI), for coastal shark species: (A) hammerhead, (B) white, (C) tiger, and (D) coastal shark species identified from 1992 onward; and oceanic shark species: (E) thresher, (F) blue, (G) mako, and (H) oceanic whitetip.</a:t>
            </a:r>
          </a:p>
        </p:txBody>
      </p:sp>
      <p:pic>
        <p:nvPicPr>
          <p:cNvPr id="32771" name="Picture 3" descr="rate of pop change long 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2788"/>
            <a:ext cx="8467725" cy="48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What is a “population” of a fish species?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do we define “population”?</a:t>
            </a:r>
          </a:p>
          <a:p>
            <a:pPr lvl="1" eaLnBrk="1" hangingPunct="1"/>
            <a:r>
              <a:rPr lang="en-US" dirty="0" smtClean="0"/>
              <a:t>spatial component</a:t>
            </a:r>
          </a:p>
          <a:p>
            <a:pPr lvl="1" eaLnBrk="1" hangingPunct="1"/>
            <a:r>
              <a:rPr lang="en-US" dirty="0" smtClean="0"/>
              <a:t>reproductive component</a:t>
            </a:r>
          </a:p>
          <a:p>
            <a:pPr lvl="1" eaLnBrk="1" hangingPunct="1"/>
            <a:r>
              <a:rPr lang="en-US" dirty="0" smtClean="0"/>
              <a:t>in fisheries, “stock” is a synonym</a:t>
            </a:r>
          </a:p>
          <a:p>
            <a:pPr eaLnBrk="1" hangingPunct="1"/>
            <a:r>
              <a:rPr lang="en-US" dirty="0" smtClean="0"/>
              <a:t>Why do we want to know the size &amp; distribution of populations?</a:t>
            </a:r>
          </a:p>
          <a:p>
            <a:pPr eaLnBrk="1" hangingPunct="1"/>
            <a:r>
              <a:rPr lang="en-US" dirty="0" smtClean="0"/>
              <a:t>What criteria can be applied to delimit populations of oceanic nekton?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What do we need to know? 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influences nekton abundance?</a:t>
            </a:r>
          </a:p>
          <a:p>
            <a:pPr lvl="1" eaLnBrk="1" hangingPunct="1"/>
            <a:r>
              <a:rPr lang="en-US" smtClean="0"/>
              <a:t>Bottom-up influences</a:t>
            </a:r>
          </a:p>
          <a:p>
            <a:pPr lvl="1" eaLnBrk="1" hangingPunct="1"/>
            <a:r>
              <a:rPr lang="en-US" smtClean="0"/>
              <a:t>Intrinsic (physiological) influences</a:t>
            </a:r>
          </a:p>
          <a:p>
            <a:pPr lvl="1" eaLnBrk="1" hangingPunct="1"/>
            <a:r>
              <a:rPr lang="en-US" smtClean="0"/>
              <a:t>Top-down influences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How important are community-level interactions?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5" descr="overfishing full 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78486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Harvesting: Purse Seine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Long-line fishing</a:t>
            </a:r>
          </a:p>
        </p:txBody>
      </p:sp>
      <p:pic>
        <p:nvPicPr>
          <p:cNvPr id="28675" name="Picture 3" descr="med_tuna_fish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990600"/>
            <a:ext cx="3835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Halibut on long line</a:t>
            </a:r>
          </a:p>
        </p:txBody>
      </p:sp>
      <p:pic>
        <p:nvPicPr>
          <p:cNvPr id="29699" name="Picture 5" descr="halibut_lon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80772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Sport fishing – 900 lb tuna</a:t>
            </a:r>
          </a:p>
        </p:txBody>
      </p:sp>
      <p:pic>
        <p:nvPicPr>
          <p:cNvPr id="30723" name="Picture 5" descr="bluefintuna901lb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848600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Ling cod</a:t>
            </a:r>
          </a:p>
        </p:txBody>
      </p:sp>
      <p:pic>
        <p:nvPicPr>
          <p:cNvPr id="21507" name="Picture 5" descr="Ling-cod-w-eggs-retouch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8458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277</Words>
  <Application>Microsoft Office PowerPoint</Application>
  <PresentationFormat>On-screen Show (4:3)</PresentationFormat>
  <Paragraphs>48</Paragraphs>
  <Slides>21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Default Design</vt:lpstr>
      <vt:lpstr>Image</vt:lpstr>
      <vt:lpstr>Slide 1</vt:lpstr>
      <vt:lpstr>Demographic or ecosystem management?</vt:lpstr>
      <vt:lpstr>What is a “population” of a fish species?</vt:lpstr>
      <vt:lpstr>What do we need to know? </vt:lpstr>
      <vt:lpstr>Methods of Harvesting: Purse Seine</vt:lpstr>
      <vt:lpstr>Long-line fishing</vt:lpstr>
      <vt:lpstr>Halibut on long line</vt:lpstr>
      <vt:lpstr>Sport fishing – 900 lb tuna</vt:lpstr>
      <vt:lpstr>Ling cod</vt:lpstr>
      <vt:lpstr>Otter Trawl</vt:lpstr>
      <vt:lpstr>Slide 11</vt:lpstr>
      <vt:lpstr>Slide 12</vt:lpstr>
      <vt:lpstr>Why do nekton populations change?</vt:lpstr>
      <vt:lpstr>I. Natural fluctuations</vt:lpstr>
      <vt:lpstr>Cyclic environmental fluctuations</vt:lpstr>
      <vt:lpstr>Fluctuations in fish populations  with ENSO</vt:lpstr>
      <vt:lpstr>Fish species react differently to ENSO</vt:lpstr>
      <vt:lpstr>Plankton effect on cod recruitment: Beaugrand et al., 2003, Nature 427:661</vt:lpstr>
      <vt:lpstr>Trends in phytoplankton and cod success</vt:lpstr>
      <vt:lpstr>How do we predict a “sustainable harvest”?</vt:lpstr>
      <vt:lpstr>The estimated annual rate of change, in each area (  ± 95% CI) and in all areas combined (  ± 95% CI), for coastal shark species: (A) hammerhead, (B) white, (C) tiger, and (D) coastal shark species identified from 1992 onward; and oceanic shark species: (E) thresher, (F) blue, (G) mako, and (H) oceanic whitetip.</vt:lpstr>
    </vt:vector>
  </TitlesOfParts>
  <Company>Kenyon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Pew Oceans Commission </dc:title>
  <dc:creator>Ray Heithaus</dc:creator>
  <cp:lastModifiedBy>Ray Heithaus</cp:lastModifiedBy>
  <cp:revision>149</cp:revision>
  <dcterms:created xsi:type="dcterms:W3CDTF">2010-02-08T13:35:13Z</dcterms:created>
  <dcterms:modified xsi:type="dcterms:W3CDTF">2010-02-12T00:42:21Z</dcterms:modified>
</cp:coreProperties>
</file>