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Font typeface="Tahoma" pitchFamily="34" charset="0"/>
      <a:buChar char="–"/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Tahoma" pitchFamily="34" charset="0"/>
      <a:buChar char="–"/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Tahoma" pitchFamily="34" charset="0"/>
      <a:buChar char="–"/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Tahoma" pitchFamily="34" charset="0"/>
      <a:buChar char="–"/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Tahoma" pitchFamily="34" charset="0"/>
      <a:buChar char="–"/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21" autoAdjust="0"/>
    <p:restoredTop sz="94660"/>
  </p:normalViewPr>
  <p:slideViewPr>
    <p:cSldViewPr>
      <p:cViewPr varScale="1">
        <p:scale>
          <a:sx n="71" d="100"/>
          <a:sy n="71" d="100"/>
        </p:scale>
        <p:origin x="-2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434" y="-108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0"/>
              </a:spcBef>
              <a:buFontTx/>
              <a:buNone/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0"/>
              </a:spcBef>
              <a:buFontTx/>
              <a:buNone/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1150"/>
            <a:ext cx="4027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0"/>
              </a:spcBef>
              <a:buFontTx/>
              <a:buNone/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61150"/>
            <a:ext cx="40274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0"/>
              </a:spcBef>
              <a:buFontTx/>
              <a:buNone/>
              <a:defRPr sz="1200">
                <a:effectLst/>
              </a:defRPr>
            </a:lvl1pPr>
          </a:lstStyle>
          <a:p>
            <a:fld id="{4E8DFF33-5EF1-48DF-9BDF-743E978548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81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 eaLnBrk="0" hangingPunct="0">
              <a:spcBef>
                <a:spcPct val="0"/>
              </a:spcBef>
              <a:buFontTx/>
              <a:buNone/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4150" y="0"/>
            <a:ext cx="404971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spcBef>
                <a:spcPct val="0"/>
              </a:spcBef>
              <a:buFontTx/>
              <a:buNone/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2425" y="519113"/>
            <a:ext cx="3529013" cy="2646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336925"/>
            <a:ext cx="688340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75438"/>
            <a:ext cx="40481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 eaLnBrk="0" hangingPunct="0">
              <a:spcBef>
                <a:spcPct val="0"/>
              </a:spcBef>
              <a:buFontTx/>
              <a:buNone/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4150" y="6675438"/>
            <a:ext cx="404971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spcBef>
                <a:spcPct val="0"/>
              </a:spcBef>
              <a:buFontTx/>
              <a:buNone/>
              <a:defRPr sz="1200">
                <a:effectLst/>
              </a:defRPr>
            </a:lvl1pPr>
          </a:lstStyle>
          <a:p>
            <a:fld id="{916AEF96-1D42-41C0-B9D3-6854C451AC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6730EA9-E5B1-428B-9DDE-E17A416DBF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4C42C-94B6-4B33-B8F4-A21267B941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610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610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42257-13EC-45D4-ABD0-D367213112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610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F3F9DA-CC19-43C5-8C64-62F63FCDC9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7795B-A281-40E7-AA82-E4B947D23B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87964-CC32-4474-8950-5A5100217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38861-DC94-45ED-8B92-D461C34CBA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CF11B-5B30-42C3-93CF-99B38A543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9F801-A2F8-4949-B3C5-A4B8D1D9B1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A0B6-261A-4AA4-A284-4F11610534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F720C-6EA1-4CFC-95B7-842A8148A4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0817B-F57E-4B75-B8AF-7532D7F623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6275212B-105E-49D6-833D-FFAF0076A4F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err="1"/>
              <a:t>Mangove</a:t>
            </a:r>
            <a:r>
              <a:rPr lang="en-US" dirty="0"/>
              <a:t>/Mangal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524000" y="1752600"/>
            <a:ext cx="6400800" cy="1752600"/>
          </a:xfrm>
        </p:spPr>
        <p:txBody>
          <a:bodyPr/>
          <a:lstStyle/>
          <a:p>
            <a:r>
              <a:rPr lang="en-US" dirty="0"/>
              <a:t>Nursery &amp; Protective Values</a:t>
            </a:r>
          </a:p>
        </p:txBody>
      </p:sp>
      <p:pic>
        <p:nvPicPr>
          <p:cNvPr id="6" name="Picture 5" descr="1006407[1].jpg"/>
          <p:cNvPicPr>
            <a:picLocks noChangeAspect="1"/>
          </p:cNvPicPr>
          <p:nvPr/>
        </p:nvPicPr>
        <p:blipFill>
          <a:blip r:embed="rId2" cstate="print">
            <a:lum contrast="31000"/>
          </a:blip>
          <a:stretch>
            <a:fillRect/>
          </a:stretch>
        </p:blipFill>
        <p:spPr>
          <a:xfrm>
            <a:off x="914400" y="2971800"/>
            <a:ext cx="7331744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Mangrove status &amp; wave size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7315200" cy="521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639633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Biology 15(12) 443-447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also studied in coastal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838200"/>
          </a:xfrm>
        </p:spPr>
        <p:txBody>
          <a:bodyPr/>
          <a:lstStyle/>
          <a:p>
            <a:r>
              <a:rPr lang="en-US" sz="2800" dirty="0" err="1" smtClean="0"/>
              <a:t>Kathiresan</a:t>
            </a:r>
            <a:r>
              <a:rPr lang="en-US" sz="2800" dirty="0" smtClean="0"/>
              <a:t> &amp; </a:t>
            </a:r>
            <a:r>
              <a:rPr lang="en-US" sz="2800" dirty="0" err="1" smtClean="0"/>
              <a:t>Rajendran</a:t>
            </a:r>
            <a:r>
              <a:rPr lang="en-US" sz="2800" dirty="0" smtClean="0"/>
              <a:t> 2005</a:t>
            </a:r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38576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492382"/>
            <a:ext cx="5181600" cy="360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from cyclone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685800"/>
          </a:xfrm>
        </p:spPr>
        <p:txBody>
          <a:bodyPr/>
          <a:lstStyle/>
          <a:p>
            <a:r>
              <a:rPr lang="en-US" dirty="0" smtClean="0"/>
              <a:t>Das &amp; Vincent 2009 PNAS 106: 7357-7360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400688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286000"/>
            <a:ext cx="478600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92100"/>
            <a:ext cx="8229600" cy="1231900"/>
          </a:xfrm>
        </p:spPr>
        <p:txBody>
          <a:bodyPr/>
          <a:lstStyle/>
          <a:p>
            <a:r>
              <a:rPr lang="en-US" dirty="0" smtClean="0"/>
              <a:t>Das &amp; Vincent – statistically evaluated competing hypotheses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1676400"/>
            <a:ext cx="653925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nursery?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98450" y="1447800"/>
            <a:ext cx="8540750" cy="4422775"/>
          </a:xfrm>
        </p:spPr>
        <p:txBody>
          <a:bodyPr/>
          <a:lstStyle/>
          <a:p>
            <a:r>
              <a:rPr lang="en-US" dirty="0"/>
              <a:t>Historically</a:t>
            </a:r>
          </a:p>
          <a:p>
            <a:pPr lvl="1"/>
            <a:r>
              <a:rPr lang="en-US" dirty="0"/>
              <a:t>An area that supports a higher density or abundance of immature fishes than other, adjacent habitats. </a:t>
            </a:r>
          </a:p>
          <a:p>
            <a:pPr lvl="1"/>
            <a:r>
              <a:rPr lang="en-US" dirty="0"/>
              <a:t>But this can be caused just by area effects</a:t>
            </a:r>
          </a:p>
          <a:p>
            <a:r>
              <a:rPr lang="en-US" dirty="0"/>
              <a:t>More operational definition:</a:t>
            </a:r>
          </a:p>
          <a:p>
            <a:pPr lvl="1"/>
            <a:r>
              <a:rPr lang="en-US" dirty="0"/>
              <a:t>An area where its production of a cohort is higher (per unit area) than other, adjacent habitats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Elements of a nursery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295400"/>
            <a:ext cx="8382000" cy="2895600"/>
          </a:xfrm>
        </p:spPr>
        <p:txBody>
          <a:bodyPr/>
          <a:lstStyle/>
          <a:p>
            <a:r>
              <a:rPr lang="en-US" sz="2800" dirty="0"/>
              <a:t>Density of juveniles - numbers</a:t>
            </a:r>
          </a:p>
          <a:p>
            <a:r>
              <a:rPr lang="en-US" sz="2800" dirty="0"/>
              <a:t>Growth rates of juveniles</a:t>
            </a:r>
          </a:p>
          <a:p>
            <a:r>
              <a:rPr lang="en-US" sz="2800" dirty="0"/>
              <a:t>Differential mortality of juveniles</a:t>
            </a:r>
          </a:p>
          <a:p>
            <a:r>
              <a:rPr lang="en-US" sz="2800" dirty="0"/>
              <a:t>Export of juveniles to adult populations in adjacent habitats</a:t>
            </a:r>
          </a:p>
        </p:txBody>
      </p:sp>
      <p:pic>
        <p:nvPicPr>
          <p:cNvPr id="6" name="Picture 5" descr="D3X6868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1900" y="3276600"/>
            <a:ext cx="53721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07413" cy="1325563"/>
          </a:xfrm>
        </p:spPr>
        <p:txBody>
          <a:bodyPr/>
          <a:lstStyle/>
          <a:p>
            <a:r>
              <a:rPr lang="en-US" sz="4000"/>
              <a:t>Are mangal ecosstems nurseries?</a:t>
            </a:r>
            <a:endParaRPr lang="en-US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depends</a:t>
            </a:r>
          </a:p>
          <a:p>
            <a:r>
              <a:rPr lang="en-US"/>
              <a:t>“It is time that we biologists accept diversity and variability for what they are, two of the essential features of the natural world. … “Variation among and within species is fundamental to organisms.”</a:t>
            </a:r>
          </a:p>
          <a:p>
            <a:pPr>
              <a:buFont typeface="Wingdings" pitchFamily="-80" charset="2"/>
              <a:buNone/>
            </a:pPr>
            <a:r>
              <a:rPr lang="en-US"/>
              <a:t>		</a:t>
            </a:r>
            <a:r>
              <a:rPr lang="en-US" i="1"/>
              <a:t>Bartholomew 1986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in how fish utilize mangal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Numbers of larvae added to mangal vs. other habitats</a:t>
            </a:r>
          </a:p>
          <a:p>
            <a:pPr lvl="1"/>
            <a:r>
              <a:rPr lang="en-US" dirty="0" smtClean="0"/>
              <a:t>Spawning behavior</a:t>
            </a:r>
          </a:p>
          <a:p>
            <a:pPr lvl="2"/>
            <a:r>
              <a:rPr lang="en-US" dirty="0" smtClean="0"/>
              <a:t>Offshore w/ small % movement in (most snappers in Caribbean) – affected by gyres</a:t>
            </a:r>
          </a:p>
          <a:p>
            <a:pPr lvl="2"/>
            <a:r>
              <a:rPr lang="en-US" dirty="0" smtClean="0"/>
              <a:t>Mangrove snapper – inside mangal (high %)</a:t>
            </a:r>
          </a:p>
          <a:p>
            <a:pPr lvl="1"/>
            <a:r>
              <a:rPr lang="en-US" dirty="0" smtClean="0"/>
              <a:t>Shallow basins favor mangal spawning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in growth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dirty="0" smtClean="0"/>
              <a:t>Little direct evidence</a:t>
            </a:r>
          </a:p>
          <a:p>
            <a:r>
              <a:rPr lang="en-US" dirty="0" smtClean="0"/>
              <a:t>Ontogenetic shifts of some species suggest that juveniles get something special in mangal</a:t>
            </a:r>
          </a:p>
          <a:p>
            <a:pPr lvl="1"/>
            <a:r>
              <a:rPr lang="en-US" dirty="0" smtClean="0"/>
              <a:t>Some species of whiting (Australia)</a:t>
            </a:r>
          </a:p>
          <a:p>
            <a:r>
              <a:rPr lang="en-US" dirty="0" smtClean="0"/>
              <a:t>Fish size</a:t>
            </a:r>
          </a:p>
          <a:p>
            <a:pPr lvl="1"/>
            <a:r>
              <a:rPr lang="en-US" dirty="0" smtClean="0"/>
              <a:t>FL – higher in</a:t>
            </a:r>
          </a:p>
          <a:p>
            <a:pPr lvl="1">
              <a:buNone/>
            </a:pPr>
            <a:r>
              <a:rPr lang="en-US" dirty="0" smtClean="0"/>
              <a:t>m</a:t>
            </a:r>
            <a:r>
              <a:rPr lang="en-US" dirty="0" smtClean="0"/>
              <a:t>angrove than in </a:t>
            </a:r>
          </a:p>
          <a:p>
            <a:pPr lvl="1">
              <a:buNone/>
            </a:pPr>
            <a:r>
              <a:rPr lang="en-US" dirty="0" smtClean="0"/>
              <a:t>seagrass</a:t>
            </a:r>
            <a:endParaRPr lang="en-US" dirty="0"/>
          </a:p>
        </p:txBody>
      </p:sp>
      <p:pic>
        <p:nvPicPr>
          <p:cNvPr id="1026" name="Picture 2" descr="http://munster-provincial-council.webs.com/whiting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223742"/>
            <a:ext cx="4495800" cy="263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mortality reduced?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1981200"/>
          </a:xfrm>
        </p:spPr>
        <p:txBody>
          <a:bodyPr/>
          <a:lstStyle/>
          <a:p>
            <a:r>
              <a:rPr lang="en-US" dirty="0" smtClean="0"/>
              <a:t>Day-night migration patterns near sea-grass</a:t>
            </a:r>
          </a:p>
          <a:p>
            <a:r>
              <a:rPr lang="en-US" dirty="0" smtClean="0"/>
              <a:t>Experiments with exclosures, food enrichment</a:t>
            </a:r>
          </a:p>
        </p:txBody>
      </p:sp>
      <p:pic>
        <p:nvPicPr>
          <p:cNvPr id="4" name="Picture 3" descr="lemon_hab1-medium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2311" y="2819400"/>
            <a:ext cx="6061689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influences variation in export?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Proximity to other habitats varies</a:t>
            </a:r>
          </a:p>
          <a:p>
            <a:pPr lvl="1"/>
            <a:r>
              <a:rPr lang="en-US" dirty="0" smtClean="0"/>
              <a:t>Seagrass</a:t>
            </a:r>
          </a:p>
          <a:p>
            <a:pPr lvl="1"/>
            <a:r>
              <a:rPr lang="en-US" dirty="0" smtClean="0"/>
              <a:t>Coral reef</a:t>
            </a:r>
          </a:p>
          <a:p>
            <a:pPr lvl="1"/>
            <a:r>
              <a:rPr lang="en-US" dirty="0" smtClean="0"/>
              <a:t>Sand or mud benthic habitats</a:t>
            </a:r>
          </a:p>
          <a:p>
            <a:r>
              <a:rPr lang="en-US" dirty="0" smtClean="0"/>
              <a:t>Studies of faunal overlap</a:t>
            </a:r>
          </a:p>
          <a:p>
            <a:pPr lvl="1"/>
            <a:r>
              <a:rPr lang="en-US" dirty="0" smtClean="0"/>
              <a:t>Suggest more overlap in Atlantic than Indo-Pacific regions</a:t>
            </a:r>
          </a:p>
          <a:p>
            <a:r>
              <a:rPr lang="en-US" dirty="0" smtClean="0"/>
              <a:t>Studies of population density near mangal</a:t>
            </a:r>
          </a:p>
          <a:p>
            <a:pPr lvl="1"/>
            <a:r>
              <a:rPr lang="en-US" dirty="0" smtClean="0"/>
              <a:t>Positive correlations w/ proximity in Shark Bay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Do mangroves protect coastal ecosystems?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219200"/>
          </a:xfrm>
        </p:spPr>
        <p:txBody>
          <a:bodyPr/>
          <a:lstStyle/>
          <a:p>
            <a:r>
              <a:rPr lang="en-US" dirty="0" smtClean="0"/>
              <a:t>2004 Dec 26 Tsunami – Indonesia, Sri Lanka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057400"/>
            <a:ext cx="3600450" cy="500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Tahoma" pitchFamily="34" charset="0"/>
          <a:buChar char="–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Tahoma" pitchFamily="34" charset="0"/>
          <a:buChar char="–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539</TotalTime>
  <Words>333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Ocean</vt:lpstr>
      <vt:lpstr>Mangove/Mangal</vt:lpstr>
      <vt:lpstr>What is a nursery?</vt:lpstr>
      <vt:lpstr>Elements of a nursery</vt:lpstr>
      <vt:lpstr>Are mangal ecosstems nurseries?</vt:lpstr>
      <vt:lpstr>Variation in how fish utilize mangal </vt:lpstr>
      <vt:lpstr>Variation in growth rates</vt:lpstr>
      <vt:lpstr>Is mortality reduced?</vt:lpstr>
      <vt:lpstr>What influences variation in export? </vt:lpstr>
      <vt:lpstr>Do mangroves protect coastal ecosystems?</vt:lpstr>
      <vt:lpstr>Mangrove status &amp; wave size</vt:lpstr>
      <vt:lpstr>Impact also studied in coastal India</vt:lpstr>
      <vt:lpstr>Protection from cyclone effects</vt:lpstr>
      <vt:lpstr>Das &amp; Vincent – statistically evaluated competing hypotheses</vt:lpstr>
    </vt:vector>
  </TitlesOfParts>
  <Company>Kenyon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realistic can we be?</dc:title>
  <dc:creator>Raymond Heithaus</dc:creator>
  <cp:lastModifiedBy>Ray Heithaus</cp:lastModifiedBy>
  <cp:revision>64</cp:revision>
  <dcterms:created xsi:type="dcterms:W3CDTF">2004-02-20T02:41:56Z</dcterms:created>
  <dcterms:modified xsi:type="dcterms:W3CDTF">2010-04-26T12:58:51Z</dcterms:modified>
</cp:coreProperties>
</file>